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960"/>
    <a:srgbClr val="1D7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90" d="100"/>
          <a:sy n="90" d="100"/>
        </p:scale>
        <p:origin x="1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61ED31-753E-41CF-984B-76E3DF3B77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DECA98-F7CC-4EDF-8109-5D126D3FE6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6A550A-0AAB-4AFF-AAE1-878500CA9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09ED3C-2862-404F-8800-29E3C4CF7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8CD015-77F5-4F77-85A6-691CA996A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66897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9F058A-E09F-4774-BDB6-9656C7A49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99E033A-BADD-4349-A917-BB535D7793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0DC3F0-6AD8-4055-AE17-8631CF15C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51DA04-9E41-4FCA-A20D-9BD06D290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15F186-AE39-4511-94C6-01490A1BF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54407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977C10C-E937-4342-A674-DBCB28309D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615C913-2CBE-4F51-AF79-377AE0F520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B6B3BC3-7E23-4F87-AAC4-94E4596BA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5E8D8F-0B3B-4C1C-8237-E63B21140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FED4046-A6BB-468C-9FAD-94441A2E4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75252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C55A39-CE78-41BB-A1E1-3369861ACB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4FC1097-70FE-4618-AAFE-0B886A57B3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3C4CDC8-C86A-41B7-8DFC-D91547356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D0BD9-E2AB-466B-AC42-9E2A5B9D2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E5F7D5-699B-4921-8829-690A3DDFA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0115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DF574F-1FA4-42AD-ABB5-2C4D5408A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06C1B7-5912-4BE2-9A5E-998CFEB933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B260C63-C8F0-4DAB-9E24-65A5F8D6D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D9EE14D-6739-4F2B-8519-8D558DB7C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1DA50B-2DF8-4B46-9423-15FA4564D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30006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E0942-1425-462F-A651-751743F88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DF9459-9C39-4032-AE64-2EF401689F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DD1BA8C-0ED7-4CEE-8446-4851BCDF37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6CF481D-4BB9-4B25-90CF-92301E078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6130B1B-AD6F-4773-8549-7587FBD8A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1EEF2DE-2822-4DEE-BFFC-5924DC66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22550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57FE02-0619-4864-A798-17159DE16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F2ADBB-17CF-48F8-B063-F634A0340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1EE62EE-EC59-45E3-86E2-3258BCA0F2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F9CCE84-5C85-4B75-A71D-1EC02BFA42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1C9DCAF-EAA4-4EAC-980D-FAE9FF74B6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EDD46C7-FEC9-4E4B-A19A-5715004C48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D372D4B-7A61-4202-A7C1-02715E288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DCFAA49-FC65-47A5-92BD-69049A0C9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24219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3CB0DA-050D-4795-9713-76555D678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B1AE51F-C8A3-4F5B-B65A-80119D8CC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3FE4BAD-CE2F-4EFC-9717-DCEE9BAC9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2A2573C-DD19-4494-9F98-DDD1F61D7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07585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5C629E1-F576-4E50-874E-90FF6B98B3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A45D5A8-24CB-4184-90A8-FA92EC7651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7DB50B3-B9E4-4DD4-AD44-F951EBC2F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443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071C02-2E00-4861-B9EB-50704B9DA5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199BD46-7E13-483F-A078-6FC6F399D5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203E985-2A03-4303-943E-3957C8E6BB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F474A37-02F2-4C2E-8C49-95FBEF4FA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6F4BC4A-D678-4CF6-9C7C-CEB47BEB8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5610B41-1641-4C95-A1D0-933D4F035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26052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679ABD-CF9B-411D-A2C0-93CF6A406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B3B9A3A-8E1E-40DD-8F2C-F533ED48FB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E6553DC-0B94-4743-8852-8C712F027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4C8E16D-A9D8-4588-9763-FF7D3B4BF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B1F93F1-44D9-4398-B198-91B2FC643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060B434-3261-4A92-B2AE-09FD1B77A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646948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4F220CD-C70F-4672-8889-A53B3370B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53E6ECD-05FF-4F7C-92FA-B2ACA195B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D25B3F-B7D8-40BB-AA1A-03EAEEDECD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0D027C-5F63-4CA2-9053-0767EA53C78C}" type="datetimeFigureOut">
              <a:rPr lang="es-CL" smtClean="0"/>
              <a:t>20-10-2019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640A18-C1CD-488B-A3CC-330B79DEA2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59ACB6-F1FD-4A92-B8BE-6395628D55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BE161A-47BA-4B47-8098-F06950CF78DB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69286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38DB5B-C177-4F8A-BFC8-BDA68B06B8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4162" y="6049801"/>
            <a:ext cx="4354826" cy="420110"/>
          </a:xfrm>
        </p:spPr>
        <p:txBody>
          <a:bodyPr>
            <a:noAutofit/>
          </a:bodyPr>
          <a:lstStyle/>
          <a:p>
            <a:pPr algn="l"/>
            <a:r>
              <a:rPr lang="es-ES" sz="2400" spc="-150" dirty="0">
                <a:solidFill>
                  <a:schemeClr val="bg1"/>
                </a:solidFill>
                <a:latin typeface="Mosk"/>
              </a:rPr>
              <a:t>Bolsa de valores para el Venture Capital</a:t>
            </a:r>
            <a:endParaRPr lang="es-CL" sz="2400" spc="-150" dirty="0">
              <a:solidFill>
                <a:schemeClr val="bg1"/>
              </a:solidFill>
              <a:latin typeface="Mosk"/>
            </a:endParaRPr>
          </a:p>
        </p:txBody>
      </p:sp>
      <p:pic>
        <p:nvPicPr>
          <p:cNvPr id="42" name="Imagen 41">
            <a:extLst>
              <a:ext uri="{FF2B5EF4-FFF2-40B4-BE49-F238E27FC236}">
                <a16:creationId xmlns:a16="http://schemas.microsoft.com/office/drawing/2014/main" id="{3EC34ADA-8714-4A44-A4FA-0640D335D4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"/>
            <a:ext cx="12192000" cy="683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3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9390F1-CE1E-42EE-8C20-2AD23A768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62" y="723569"/>
            <a:ext cx="3180908" cy="531075"/>
          </a:xfrm>
        </p:spPr>
        <p:txBody>
          <a:bodyPr>
            <a:noAutofit/>
          </a:bodyPr>
          <a:lstStyle/>
          <a:p>
            <a:r>
              <a:rPr lang="es-ES" sz="5400" b="1" dirty="0">
                <a:solidFill>
                  <a:schemeClr val="bg1"/>
                </a:solidFill>
                <a:latin typeface="Mosk"/>
              </a:rPr>
              <a:t>Problema</a:t>
            </a:r>
            <a:endParaRPr lang="es-CL" sz="5400" b="1" dirty="0">
              <a:solidFill>
                <a:schemeClr val="bg1"/>
              </a:solidFill>
              <a:latin typeface="Mosk"/>
            </a:endParaRP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4D89A2FB-FB76-4E2F-9427-004887A71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765" y="2071760"/>
            <a:ext cx="11006470" cy="313977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s-CL" sz="3600" b="1" dirty="0">
                <a:solidFill>
                  <a:schemeClr val="bg1"/>
                </a:solidFill>
                <a:latin typeface="Mosk"/>
              </a:rPr>
              <a:t> Ilíquida y restrictiva </a:t>
            </a:r>
            <a:r>
              <a:rPr lang="es-CL" sz="3600" dirty="0">
                <a:solidFill>
                  <a:schemeClr val="bg1"/>
                </a:solidFill>
                <a:latin typeface="Mosk"/>
              </a:rPr>
              <a:t>para la mayoría de inversores.</a:t>
            </a:r>
          </a:p>
          <a:p>
            <a:pPr>
              <a:buFont typeface="Wingdings" panose="05000000000000000000" pitchFamily="2" charset="2"/>
              <a:buChar char="§"/>
            </a:pPr>
            <a:endParaRPr lang="es-ES" sz="3600" b="1" dirty="0">
              <a:solidFill>
                <a:schemeClr val="bg1"/>
              </a:solidFill>
              <a:latin typeface="Mosk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s-ES" sz="3600" b="1" dirty="0">
                <a:solidFill>
                  <a:schemeClr val="bg1"/>
                </a:solidFill>
                <a:latin typeface="Mosk"/>
              </a:rPr>
              <a:t> Exit rentable</a:t>
            </a:r>
            <a:r>
              <a:rPr lang="es-ES" sz="3600" dirty="0">
                <a:solidFill>
                  <a:schemeClr val="bg1"/>
                </a:solidFill>
                <a:latin typeface="Mosk"/>
              </a:rPr>
              <a:t> en no menos de 7 años.</a:t>
            </a:r>
          </a:p>
          <a:p>
            <a:pPr marL="0" indent="0">
              <a:buNone/>
            </a:pPr>
            <a:endParaRPr lang="es-ES" sz="3600" dirty="0">
              <a:solidFill>
                <a:schemeClr val="bg1"/>
              </a:solidFill>
              <a:latin typeface="Mosk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s-CL" sz="3600" b="1" dirty="0">
                <a:solidFill>
                  <a:schemeClr val="bg1"/>
                </a:solidFill>
                <a:latin typeface="Mosk"/>
              </a:rPr>
              <a:t> Lock-in del capital,</a:t>
            </a:r>
            <a:r>
              <a:rPr lang="es-CL" sz="3600" dirty="0">
                <a:solidFill>
                  <a:schemeClr val="bg1"/>
                </a:solidFill>
                <a:latin typeface="Mosk"/>
              </a:rPr>
              <a:t> alto riesgo y tickets altos</a:t>
            </a:r>
            <a:r>
              <a:rPr lang="es-CL" sz="3600" b="1" dirty="0">
                <a:solidFill>
                  <a:schemeClr val="bg1"/>
                </a:solidFill>
                <a:latin typeface="Mosk"/>
              </a:rPr>
              <a:t>.</a:t>
            </a:r>
            <a:endParaRPr lang="es-CL" sz="3600" dirty="0">
              <a:solidFill>
                <a:schemeClr val="bg1"/>
              </a:solidFill>
              <a:latin typeface="Mosk"/>
            </a:endParaRPr>
          </a:p>
        </p:txBody>
      </p:sp>
    </p:spTree>
    <p:extLst>
      <p:ext uri="{BB962C8B-B14F-4D97-AF65-F5344CB8AC3E}">
        <p14:creationId xmlns:p14="http://schemas.microsoft.com/office/powerpoint/2010/main" val="134756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9390F1-CE1E-42EE-8C20-2AD23A768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62" y="723569"/>
            <a:ext cx="3180908" cy="531075"/>
          </a:xfrm>
        </p:spPr>
        <p:txBody>
          <a:bodyPr>
            <a:no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Mercado</a:t>
            </a:r>
            <a:endParaRPr lang="es-CL" sz="5400" b="1" dirty="0">
              <a:solidFill>
                <a:schemeClr val="tx1">
                  <a:lumMod val="75000"/>
                  <a:lumOff val="25000"/>
                </a:schemeClr>
              </a:solidFill>
              <a:latin typeface="Mosk"/>
            </a:endParaRPr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4D89A2FB-FB76-4E2F-9427-004887A71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843" y="3094633"/>
            <a:ext cx="2117655" cy="128598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s-ES" sz="9600" dirty="0">
                <a:solidFill>
                  <a:srgbClr val="FF5960"/>
                </a:solidFill>
                <a:latin typeface="Mosk"/>
              </a:rPr>
              <a:t>620+</a:t>
            </a:r>
          </a:p>
          <a:p>
            <a:pPr marL="0" indent="0">
              <a:buNone/>
            </a:pPr>
            <a:r>
              <a:rPr lang="es-ES" sz="9600" dirty="0">
                <a:solidFill>
                  <a:srgbClr val="FF5960"/>
                </a:solidFill>
                <a:latin typeface="Mosk"/>
              </a:rPr>
              <a:t>Billones</a:t>
            </a:r>
            <a:endParaRPr lang="es-CL" sz="9600" dirty="0">
              <a:solidFill>
                <a:srgbClr val="FF5960"/>
              </a:solidFill>
              <a:latin typeface="Mosk"/>
            </a:endParaRPr>
          </a:p>
        </p:txBody>
      </p:sp>
      <p:sp>
        <p:nvSpPr>
          <p:cNvPr id="6" name="Marcador de contenido 10">
            <a:extLst>
              <a:ext uri="{FF2B5EF4-FFF2-40B4-BE49-F238E27FC236}">
                <a16:creationId xmlns:a16="http://schemas.microsoft.com/office/drawing/2014/main" id="{F93516BE-A758-487E-B633-167864F86C0B}"/>
              </a:ext>
            </a:extLst>
          </p:cNvPr>
          <p:cNvSpPr txBox="1">
            <a:spLocks/>
          </p:cNvSpPr>
          <p:nvPr/>
        </p:nvSpPr>
        <p:spPr>
          <a:xfrm>
            <a:off x="4508635" y="3062735"/>
            <a:ext cx="2117655" cy="1285986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9600" dirty="0">
                <a:solidFill>
                  <a:srgbClr val="FF5960"/>
                </a:solidFill>
                <a:latin typeface="Mosk"/>
              </a:rPr>
              <a:t>79+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9600" dirty="0">
                <a:solidFill>
                  <a:srgbClr val="FF5960"/>
                </a:solidFill>
                <a:latin typeface="Mosk"/>
              </a:rPr>
              <a:t>Billones</a:t>
            </a:r>
            <a:endParaRPr lang="es-CL" sz="9600" dirty="0">
              <a:solidFill>
                <a:srgbClr val="FF5960"/>
              </a:solidFill>
              <a:latin typeface="Mosk"/>
            </a:endParaRPr>
          </a:p>
        </p:txBody>
      </p:sp>
      <p:sp>
        <p:nvSpPr>
          <p:cNvPr id="7" name="Marcador de contenido 10">
            <a:extLst>
              <a:ext uri="{FF2B5EF4-FFF2-40B4-BE49-F238E27FC236}">
                <a16:creationId xmlns:a16="http://schemas.microsoft.com/office/drawing/2014/main" id="{B13CEB83-08D2-4171-9469-9F8E4328B320}"/>
              </a:ext>
            </a:extLst>
          </p:cNvPr>
          <p:cNvSpPr txBox="1">
            <a:spLocks/>
          </p:cNvSpPr>
          <p:nvPr/>
        </p:nvSpPr>
        <p:spPr>
          <a:xfrm>
            <a:off x="8397061" y="3094633"/>
            <a:ext cx="2224865" cy="1285986"/>
          </a:xfrm>
          <a:prstGeom prst="rect">
            <a:avLst/>
          </a:prstGeom>
        </p:spPr>
        <p:txBody>
          <a:bodyPr vert="horz" lIns="91440" tIns="45720" rIns="91440" bIns="45720" rtlCol="0">
            <a:normAutofit fontScale="4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9600" dirty="0">
                <a:solidFill>
                  <a:srgbClr val="FF5960"/>
                </a:solidFill>
                <a:latin typeface="Mosk"/>
              </a:rPr>
              <a:t>900+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9600" dirty="0">
                <a:solidFill>
                  <a:srgbClr val="FF5960"/>
                </a:solidFill>
                <a:latin typeface="Mosk"/>
              </a:rPr>
              <a:t>Millones</a:t>
            </a:r>
            <a:endParaRPr lang="es-CL" sz="9600" dirty="0">
              <a:solidFill>
                <a:srgbClr val="FF5960"/>
              </a:solidFill>
              <a:latin typeface="Mosk"/>
            </a:endParaRPr>
          </a:p>
        </p:txBody>
      </p:sp>
      <p:sp>
        <p:nvSpPr>
          <p:cNvPr id="10" name="Marcador de contenido 10">
            <a:extLst>
              <a:ext uri="{FF2B5EF4-FFF2-40B4-BE49-F238E27FC236}">
                <a16:creationId xmlns:a16="http://schemas.microsoft.com/office/drawing/2014/main" id="{39E193A9-2529-40DE-BF3B-A0DEE57CE6DF}"/>
              </a:ext>
            </a:extLst>
          </p:cNvPr>
          <p:cNvSpPr txBox="1">
            <a:spLocks/>
          </p:cNvSpPr>
          <p:nvPr/>
        </p:nvSpPr>
        <p:spPr>
          <a:xfrm>
            <a:off x="8389969" y="4937616"/>
            <a:ext cx="2391445" cy="1108774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13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40+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7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Fondos de VC</a:t>
            </a:r>
            <a:endParaRPr lang="es-CL" sz="7400" i="1" dirty="0">
              <a:solidFill>
                <a:schemeClr val="tx1">
                  <a:lumMod val="75000"/>
                  <a:lumOff val="25000"/>
                </a:schemeClr>
              </a:solidFill>
              <a:latin typeface="Mosk"/>
            </a:endParaRPr>
          </a:p>
        </p:txBody>
      </p:sp>
      <p:sp>
        <p:nvSpPr>
          <p:cNvPr id="12" name="Marcador de contenido 10">
            <a:extLst>
              <a:ext uri="{FF2B5EF4-FFF2-40B4-BE49-F238E27FC236}">
                <a16:creationId xmlns:a16="http://schemas.microsoft.com/office/drawing/2014/main" id="{9A467F84-F66B-47E2-9984-668D05142725}"/>
              </a:ext>
            </a:extLst>
          </p:cNvPr>
          <p:cNvSpPr txBox="1">
            <a:spLocks/>
          </p:cNvSpPr>
          <p:nvPr/>
        </p:nvSpPr>
        <p:spPr>
          <a:xfrm>
            <a:off x="4513062" y="4909259"/>
            <a:ext cx="2391445" cy="1108774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13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1.500+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7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Fondos de VC</a:t>
            </a:r>
            <a:endParaRPr lang="es-CL" sz="7400" i="1" dirty="0">
              <a:solidFill>
                <a:schemeClr val="tx1">
                  <a:lumMod val="75000"/>
                  <a:lumOff val="25000"/>
                </a:schemeClr>
              </a:solidFill>
              <a:latin typeface="Mosk"/>
            </a:endParaRPr>
          </a:p>
        </p:txBody>
      </p:sp>
      <p:sp>
        <p:nvSpPr>
          <p:cNvPr id="13" name="Marcador de contenido 10">
            <a:extLst>
              <a:ext uri="{FF2B5EF4-FFF2-40B4-BE49-F238E27FC236}">
                <a16:creationId xmlns:a16="http://schemas.microsoft.com/office/drawing/2014/main" id="{4E4DE74D-5B8C-445E-94B7-D5D17CCD41E9}"/>
              </a:ext>
            </a:extLst>
          </p:cNvPr>
          <p:cNvSpPr txBox="1">
            <a:spLocks/>
          </p:cNvSpPr>
          <p:nvPr/>
        </p:nvSpPr>
        <p:spPr>
          <a:xfrm>
            <a:off x="961345" y="4937616"/>
            <a:ext cx="2391445" cy="1112315"/>
          </a:xfrm>
          <a:prstGeom prst="rect">
            <a:avLst/>
          </a:prstGeom>
        </p:spPr>
        <p:txBody>
          <a:bodyPr vert="horz" lIns="91440" tIns="45720" rIns="91440" bIns="45720" rtlCol="0">
            <a:normAutofit fontScale="3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135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10.900+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s-ES" sz="7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Fondos de VC</a:t>
            </a:r>
            <a:endParaRPr lang="es-CL" sz="7400" i="1" dirty="0">
              <a:solidFill>
                <a:schemeClr val="tx1">
                  <a:lumMod val="75000"/>
                  <a:lumOff val="25000"/>
                </a:schemeClr>
              </a:solidFill>
              <a:latin typeface="Mosk"/>
            </a:endParaRPr>
          </a:p>
        </p:txBody>
      </p:sp>
      <p:sp>
        <p:nvSpPr>
          <p:cNvPr id="14" name="Marcador de contenido 10">
            <a:extLst>
              <a:ext uri="{FF2B5EF4-FFF2-40B4-BE49-F238E27FC236}">
                <a16:creationId xmlns:a16="http://schemas.microsoft.com/office/drawing/2014/main" id="{3D331B93-7B6C-495E-9C11-F1930B939782}"/>
              </a:ext>
            </a:extLst>
          </p:cNvPr>
          <p:cNvSpPr txBox="1">
            <a:spLocks/>
          </p:cNvSpPr>
          <p:nvPr/>
        </p:nvSpPr>
        <p:spPr>
          <a:xfrm>
            <a:off x="8397061" y="1918045"/>
            <a:ext cx="2467644" cy="617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4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Chileno</a:t>
            </a:r>
            <a:endParaRPr lang="es-CL" sz="4400" i="1" dirty="0">
              <a:solidFill>
                <a:schemeClr val="tx1">
                  <a:lumMod val="75000"/>
                  <a:lumOff val="25000"/>
                </a:schemeClr>
              </a:solidFill>
              <a:latin typeface="Mosk"/>
            </a:endParaRPr>
          </a:p>
        </p:txBody>
      </p:sp>
      <p:sp>
        <p:nvSpPr>
          <p:cNvPr id="15" name="Marcador de contenido 10">
            <a:extLst>
              <a:ext uri="{FF2B5EF4-FFF2-40B4-BE49-F238E27FC236}">
                <a16:creationId xmlns:a16="http://schemas.microsoft.com/office/drawing/2014/main" id="{0970545D-E108-4E77-BFB0-CC6BD2C24C46}"/>
              </a:ext>
            </a:extLst>
          </p:cNvPr>
          <p:cNvSpPr txBox="1">
            <a:spLocks/>
          </p:cNvSpPr>
          <p:nvPr/>
        </p:nvSpPr>
        <p:spPr>
          <a:xfrm>
            <a:off x="4496233" y="1833926"/>
            <a:ext cx="2838899" cy="617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4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Early Stage</a:t>
            </a:r>
            <a:endParaRPr lang="es-CL" sz="4400" i="1" dirty="0">
              <a:solidFill>
                <a:schemeClr val="tx1">
                  <a:lumMod val="75000"/>
                  <a:lumOff val="25000"/>
                </a:schemeClr>
              </a:solidFill>
              <a:latin typeface="Mosk"/>
            </a:endParaRPr>
          </a:p>
        </p:txBody>
      </p:sp>
      <p:sp>
        <p:nvSpPr>
          <p:cNvPr id="16" name="Marcador de contenido 10">
            <a:extLst>
              <a:ext uri="{FF2B5EF4-FFF2-40B4-BE49-F238E27FC236}">
                <a16:creationId xmlns:a16="http://schemas.microsoft.com/office/drawing/2014/main" id="{8E2B9B7D-FDA2-446D-8863-15CDF3A62150}"/>
              </a:ext>
            </a:extLst>
          </p:cNvPr>
          <p:cNvSpPr txBox="1">
            <a:spLocks/>
          </p:cNvSpPr>
          <p:nvPr/>
        </p:nvSpPr>
        <p:spPr>
          <a:xfrm>
            <a:off x="980843" y="1920008"/>
            <a:ext cx="2467644" cy="6176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s-ES" sz="44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Global</a:t>
            </a:r>
            <a:endParaRPr lang="es-CL" sz="4400" i="1" dirty="0">
              <a:solidFill>
                <a:schemeClr val="tx1">
                  <a:lumMod val="75000"/>
                  <a:lumOff val="25000"/>
                </a:schemeClr>
              </a:solidFill>
              <a:latin typeface="Mosk"/>
            </a:endParaRPr>
          </a:p>
        </p:txBody>
      </p:sp>
    </p:spTree>
    <p:extLst>
      <p:ext uri="{BB962C8B-B14F-4D97-AF65-F5344CB8AC3E}">
        <p14:creationId xmlns:p14="http://schemas.microsoft.com/office/powerpoint/2010/main" val="3593619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n 22">
            <a:extLst>
              <a:ext uri="{FF2B5EF4-FFF2-40B4-BE49-F238E27FC236}">
                <a16:creationId xmlns:a16="http://schemas.microsoft.com/office/drawing/2014/main" id="{3B84D772-5D71-430A-B16C-4D15F11B03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9" t="30949" r="9564" b="34024"/>
          <a:stretch/>
        </p:blipFill>
        <p:spPr>
          <a:xfrm>
            <a:off x="1194390" y="2718221"/>
            <a:ext cx="9803219" cy="217967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B9390F1-CE1E-42EE-8C20-2AD23A768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62" y="723569"/>
            <a:ext cx="3180908" cy="531075"/>
          </a:xfrm>
        </p:spPr>
        <p:txBody>
          <a:bodyPr>
            <a:no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Solución</a:t>
            </a:r>
            <a:endParaRPr lang="es-CL" sz="5400" b="1" dirty="0">
              <a:solidFill>
                <a:schemeClr val="tx1">
                  <a:lumMod val="75000"/>
                  <a:lumOff val="25000"/>
                </a:schemeClr>
              </a:solidFill>
              <a:latin typeface="Mosk"/>
            </a:endParaRP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60130982-6355-4C46-BE17-0D540C22E875}"/>
              </a:ext>
            </a:extLst>
          </p:cNvPr>
          <p:cNvSpPr txBox="1"/>
          <p:nvPr/>
        </p:nvSpPr>
        <p:spPr>
          <a:xfrm>
            <a:off x="1731334" y="2128250"/>
            <a:ext cx="24059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Physical Assets</a:t>
            </a:r>
            <a:endParaRPr lang="es-CL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CuadroTexto 24">
            <a:extLst>
              <a:ext uri="{FF2B5EF4-FFF2-40B4-BE49-F238E27FC236}">
                <a16:creationId xmlns:a16="http://schemas.microsoft.com/office/drawing/2014/main" id="{22D3E863-BC44-416F-9D32-CA80E3C5B3A3}"/>
              </a:ext>
            </a:extLst>
          </p:cNvPr>
          <p:cNvSpPr txBox="1"/>
          <p:nvPr/>
        </p:nvSpPr>
        <p:spPr>
          <a:xfrm>
            <a:off x="4050071" y="4750787"/>
            <a:ext cx="1101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Rights</a:t>
            </a:r>
            <a:endParaRPr lang="es-CL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CuadroTexto 25">
            <a:extLst>
              <a:ext uri="{FF2B5EF4-FFF2-40B4-BE49-F238E27FC236}">
                <a16:creationId xmlns:a16="http://schemas.microsoft.com/office/drawing/2014/main" id="{327BA80B-A1C7-4D8E-A385-631C8C60A15D}"/>
              </a:ext>
            </a:extLst>
          </p:cNvPr>
          <p:cNvSpPr txBox="1"/>
          <p:nvPr/>
        </p:nvSpPr>
        <p:spPr>
          <a:xfrm>
            <a:off x="5761150" y="2105072"/>
            <a:ext cx="36722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Structured Investments</a:t>
            </a:r>
            <a:endParaRPr lang="es-CL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CuadroTexto 26">
            <a:extLst>
              <a:ext uri="{FF2B5EF4-FFF2-40B4-BE49-F238E27FC236}">
                <a16:creationId xmlns:a16="http://schemas.microsoft.com/office/drawing/2014/main" id="{8CB2809F-5625-48A5-9596-1F3819027D88}"/>
              </a:ext>
            </a:extLst>
          </p:cNvPr>
          <p:cNvSpPr txBox="1"/>
          <p:nvPr/>
        </p:nvSpPr>
        <p:spPr>
          <a:xfrm>
            <a:off x="8099398" y="4797506"/>
            <a:ext cx="21760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Digital Assets</a:t>
            </a:r>
            <a:endParaRPr lang="es-CL" sz="2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10FC6A8C-38A6-4739-8BE2-2DB99BB55978}"/>
              </a:ext>
            </a:extLst>
          </p:cNvPr>
          <p:cNvSpPr txBox="1"/>
          <p:nvPr/>
        </p:nvSpPr>
        <p:spPr>
          <a:xfrm>
            <a:off x="3725025" y="2785795"/>
            <a:ext cx="7521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(&lt;1950)</a:t>
            </a:r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1C695606-A239-4CBC-A1A0-CFDCC311D1DB}"/>
              </a:ext>
            </a:extLst>
          </p:cNvPr>
          <p:cNvSpPr txBox="1"/>
          <p:nvPr/>
        </p:nvSpPr>
        <p:spPr>
          <a:xfrm>
            <a:off x="4310569" y="5423193"/>
            <a:ext cx="8996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(1950-75)</a:t>
            </a:r>
          </a:p>
        </p:txBody>
      </p:sp>
      <p:sp>
        <p:nvSpPr>
          <p:cNvPr id="31" name="CuadroTexto 30">
            <a:extLst>
              <a:ext uri="{FF2B5EF4-FFF2-40B4-BE49-F238E27FC236}">
                <a16:creationId xmlns:a16="http://schemas.microsoft.com/office/drawing/2014/main" id="{6CFEB74F-C1C5-425C-80B5-B4DC89404F4A}"/>
              </a:ext>
            </a:extLst>
          </p:cNvPr>
          <p:cNvSpPr txBox="1"/>
          <p:nvPr/>
        </p:nvSpPr>
        <p:spPr>
          <a:xfrm>
            <a:off x="7897819" y="2790602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(1950-2015)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0176FA7D-36DA-4C5D-A74D-E08D53780476}"/>
              </a:ext>
            </a:extLst>
          </p:cNvPr>
          <p:cNvSpPr txBox="1"/>
          <p:nvPr/>
        </p:nvSpPr>
        <p:spPr>
          <a:xfrm>
            <a:off x="10033888" y="5458099"/>
            <a:ext cx="7521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L" sz="1400" b="1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(2015+)</a:t>
            </a:r>
          </a:p>
        </p:txBody>
      </p:sp>
      <p:pic>
        <p:nvPicPr>
          <p:cNvPr id="36" name="Imagen 35">
            <a:extLst>
              <a:ext uri="{FF2B5EF4-FFF2-40B4-BE49-F238E27FC236}">
                <a16:creationId xmlns:a16="http://schemas.microsoft.com/office/drawing/2014/main" id="{1FDF2A9F-A095-4368-B12F-B8432F250A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302" y="1649575"/>
            <a:ext cx="578689" cy="501268"/>
          </a:xfrm>
          <a:prstGeom prst="rect">
            <a:avLst/>
          </a:prstGeom>
        </p:spPr>
      </p:pic>
      <p:pic>
        <p:nvPicPr>
          <p:cNvPr id="38" name="Imagen 37">
            <a:extLst>
              <a:ext uri="{FF2B5EF4-FFF2-40B4-BE49-F238E27FC236}">
                <a16:creationId xmlns:a16="http://schemas.microsoft.com/office/drawing/2014/main" id="{5B7E9C7E-C0D0-42F5-BF41-F14635617D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8638" y="1728176"/>
            <a:ext cx="377732" cy="377732"/>
          </a:xfrm>
          <a:prstGeom prst="rect">
            <a:avLst/>
          </a:prstGeom>
        </p:spPr>
      </p:pic>
      <p:pic>
        <p:nvPicPr>
          <p:cNvPr id="40" name="Imagen 39">
            <a:extLst>
              <a:ext uri="{FF2B5EF4-FFF2-40B4-BE49-F238E27FC236}">
                <a16:creationId xmlns:a16="http://schemas.microsoft.com/office/drawing/2014/main" id="{B7578F56-8B80-457D-93C3-8337F02614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539" y="5795492"/>
            <a:ext cx="348761" cy="431248"/>
          </a:xfrm>
          <a:prstGeom prst="rect">
            <a:avLst/>
          </a:prstGeom>
        </p:spPr>
      </p:pic>
      <p:pic>
        <p:nvPicPr>
          <p:cNvPr id="42" name="Imagen 41">
            <a:extLst>
              <a:ext uri="{FF2B5EF4-FFF2-40B4-BE49-F238E27FC236}">
                <a16:creationId xmlns:a16="http://schemas.microsoft.com/office/drawing/2014/main" id="{B20BF39E-6EBD-4FCD-B9D4-62C824517E9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135" y="5843800"/>
            <a:ext cx="784651" cy="334631"/>
          </a:xfrm>
          <a:prstGeom prst="rect">
            <a:avLst/>
          </a:prstGeom>
        </p:spPr>
      </p:pic>
      <p:pic>
        <p:nvPicPr>
          <p:cNvPr id="45" name="Imagen 44">
            <a:extLst>
              <a:ext uri="{FF2B5EF4-FFF2-40B4-BE49-F238E27FC236}">
                <a16:creationId xmlns:a16="http://schemas.microsoft.com/office/drawing/2014/main" id="{6D6BEF81-7A28-4B74-8AEE-FD2D584A036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03" t="16744" r="12131" b="15659"/>
          <a:stretch/>
        </p:blipFill>
        <p:spPr>
          <a:xfrm>
            <a:off x="7008706" y="1734602"/>
            <a:ext cx="578689" cy="388765"/>
          </a:xfrm>
          <a:prstGeom prst="rect">
            <a:avLst/>
          </a:prstGeom>
        </p:spPr>
      </p:pic>
      <p:pic>
        <p:nvPicPr>
          <p:cNvPr id="47" name="Imagen 46">
            <a:extLst>
              <a:ext uri="{FF2B5EF4-FFF2-40B4-BE49-F238E27FC236}">
                <a16:creationId xmlns:a16="http://schemas.microsoft.com/office/drawing/2014/main" id="{6977E84E-DCEE-4431-9E3F-5AC7B5FB74E2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264"/>
          <a:stretch/>
        </p:blipFill>
        <p:spPr>
          <a:xfrm>
            <a:off x="7721430" y="1759688"/>
            <a:ext cx="715960" cy="341769"/>
          </a:xfrm>
          <a:prstGeom prst="rect">
            <a:avLst/>
          </a:prstGeom>
        </p:spPr>
      </p:pic>
      <p:sp>
        <p:nvSpPr>
          <p:cNvPr id="48" name="CuadroTexto 47">
            <a:extLst>
              <a:ext uri="{FF2B5EF4-FFF2-40B4-BE49-F238E27FC236}">
                <a16:creationId xmlns:a16="http://schemas.microsoft.com/office/drawing/2014/main" id="{D57022B7-3F1C-46CF-A202-DA086AEBCA58}"/>
              </a:ext>
            </a:extLst>
          </p:cNvPr>
          <p:cNvSpPr txBox="1"/>
          <p:nvPr/>
        </p:nvSpPr>
        <p:spPr>
          <a:xfrm>
            <a:off x="1396341" y="2523181"/>
            <a:ext cx="30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Real State, Industrial and transportation </a:t>
            </a:r>
            <a:endParaRPr lang="es-CL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F9DB2716-E4B9-4866-88AE-B7B1308814C8}"/>
              </a:ext>
            </a:extLst>
          </p:cNvPr>
          <p:cNvSpPr txBox="1"/>
          <p:nvPr/>
        </p:nvSpPr>
        <p:spPr>
          <a:xfrm>
            <a:off x="3985901" y="5154985"/>
            <a:ext cx="12297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Shares, Bonds</a:t>
            </a:r>
            <a:endParaRPr lang="es-CL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73CBBD63-A8F7-4C9B-8A08-9E7DB7394E10}"/>
              </a:ext>
            </a:extLst>
          </p:cNvPr>
          <p:cNvSpPr txBox="1"/>
          <p:nvPr/>
        </p:nvSpPr>
        <p:spPr>
          <a:xfrm>
            <a:off x="6059312" y="2478067"/>
            <a:ext cx="30758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Liquid</a:t>
            </a:r>
            <a:r>
              <a:rPr lang="es-E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E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assets</a:t>
            </a:r>
            <a:r>
              <a:rPr lang="es-E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s-E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derivaties</a:t>
            </a:r>
            <a:r>
              <a:rPr lang="es-E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s-E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LBOs</a:t>
            </a:r>
            <a:r>
              <a:rPr lang="es-E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s-ES" sz="1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etc</a:t>
            </a:r>
            <a:endParaRPr lang="es-CL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07959647-BD42-41DE-AB36-CA5A29EF17D5}"/>
              </a:ext>
            </a:extLst>
          </p:cNvPr>
          <p:cNvSpPr txBox="1"/>
          <p:nvPr/>
        </p:nvSpPr>
        <p:spPr>
          <a:xfrm>
            <a:off x="7568425" y="5178039"/>
            <a:ext cx="33020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Digital rights on assets, goods, services</a:t>
            </a:r>
            <a:endParaRPr lang="es-CL" sz="1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9" name="Imagen 58">
            <a:extLst>
              <a:ext uri="{FF2B5EF4-FFF2-40B4-BE49-F238E27FC236}">
                <a16:creationId xmlns:a16="http://schemas.microsoft.com/office/drawing/2014/main" id="{82AB2F33-B59A-423E-B274-FB0C5EFB7DC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903609">
            <a:off x="7494065" y="4079816"/>
            <a:ext cx="4094227" cy="2608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477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9390F1-CE1E-42EE-8C20-2AD23A768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61" y="723569"/>
            <a:ext cx="5986517" cy="531075"/>
          </a:xfrm>
        </p:spPr>
        <p:txBody>
          <a:bodyPr>
            <a:noAutofit/>
          </a:bodyPr>
          <a:lstStyle/>
          <a:p>
            <a:r>
              <a:rPr lang="es-ES" sz="5400" b="1" dirty="0">
                <a:solidFill>
                  <a:schemeClr val="bg1"/>
                </a:solidFill>
                <a:latin typeface="Mosk"/>
              </a:rPr>
              <a:t>Modelo de negocios</a:t>
            </a:r>
            <a:endParaRPr lang="es-CL" sz="5400" b="1" dirty="0">
              <a:solidFill>
                <a:schemeClr val="bg1"/>
              </a:solidFill>
              <a:latin typeface="Mosk"/>
            </a:endParaRP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0EF6455D-1475-4D91-A89E-B2CFA892E9B1}"/>
              </a:ext>
            </a:extLst>
          </p:cNvPr>
          <p:cNvSpPr txBox="1">
            <a:spLocks/>
          </p:cNvSpPr>
          <p:nvPr/>
        </p:nvSpPr>
        <p:spPr>
          <a:xfrm>
            <a:off x="1805761" y="1254644"/>
            <a:ext cx="7561524" cy="531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800" i="1" dirty="0">
                <a:solidFill>
                  <a:schemeClr val="bg1"/>
                </a:solidFill>
                <a:latin typeface="Mosk"/>
              </a:rPr>
              <a:t>Cobramos fees en dos momentos distintos</a:t>
            </a:r>
            <a:endParaRPr lang="es-CL" sz="2800" i="1" dirty="0">
              <a:solidFill>
                <a:schemeClr val="bg1"/>
              </a:solidFill>
              <a:latin typeface="Mosk"/>
            </a:endParaRPr>
          </a:p>
        </p:txBody>
      </p:sp>
      <p:pic>
        <p:nvPicPr>
          <p:cNvPr id="7" name="Marcador de contenido 6">
            <a:extLst>
              <a:ext uri="{FF2B5EF4-FFF2-40B4-BE49-F238E27FC236}">
                <a16:creationId xmlns:a16="http://schemas.microsoft.com/office/drawing/2014/main" id="{87DCC060-45E9-46FD-BE2F-BD58B4B9B3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803" y="2506408"/>
            <a:ext cx="2183216" cy="2183216"/>
          </a:xfr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4DE8FD76-DCF2-47C9-A0DE-146B3E0407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3622" y="2316794"/>
            <a:ext cx="2562444" cy="2562444"/>
          </a:xfrm>
          <a:prstGeom prst="rect">
            <a:avLst/>
          </a:prstGeom>
        </p:spPr>
      </p:pic>
      <p:sp>
        <p:nvSpPr>
          <p:cNvPr id="12" name="Título 1">
            <a:extLst>
              <a:ext uri="{FF2B5EF4-FFF2-40B4-BE49-F238E27FC236}">
                <a16:creationId xmlns:a16="http://schemas.microsoft.com/office/drawing/2014/main" id="{83524F69-8581-4A13-9E74-72AA315A5992}"/>
              </a:ext>
            </a:extLst>
          </p:cNvPr>
          <p:cNvSpPr txBox="1">
            <a:spLocks/>
          </p:cNvSpPr>
          <p:nvPr/>
        </p:nvSpPr>
        <p:spPr>
          <a:xfrm>
            <a:off x="1792414" y="5506557"/>
            <a:ext cx="3829995" cy="531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800" b="1" i="1" dirty="0">
                <a:solidFill>
                  <a:schemeClr val="bg1"/>
                </a:solidFill>
                <a:latin typeface="Mosk"/>
              </a:rPr>
              <a:t>Digitalización de activos</a:t>
            </a:r>
            <a:endParaRPr lang="es-CL" sz="2800" b="1" i="1" dirty="0">
              <a:solidFill>
                <a:schemeClr val="bg1"/>
              </a:solidFill>
              <a:latin typeface="Mosk"/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F6893D2B-60BE-4795-BAE0-27A38119D3B4}"/>
              </a:ext>
            </a:extLst>
          </p:cNvPr>
          <p:cNvSpPr txBox="1">
            <a:spLocks/>
          </p:cNvSpPr>
          <p:nvPr/>
        </p:nvSpPr>
        <p:spPr>
          <a:xfrm>
            <a:off x="6469219" y="5506556"/>
            <a:ext cx="4251251" cy="531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800" b="1" i="1" dirty="0">
                <a:solidFill>
                  <a:schemeClr val="bg1"/>
                </a:solidFill>
                <a:latin typeface="Mosk"/>
              </a:rPr>
              <a:t>Transacciones entre partes</a:t>
            </a:r>
            <a:endParaRPr lang="es-CL" sz="2800" b="1" i="1" dirty="0">
              <a:solidFill>
                <a:schemeClr val="bg1"/>
              </a:solidFill>
              <a:latin typeface="Mosk"/>
            </a:endParaRPr>
          </a:p>
        </p:txBody>
      </p:sp>
    </p:spTree>
    <p:extLst>
      <p:ext uri="{BB962C8B-B14F-4D97-AF65-F5344CB8AC3E}">
        <p14:creationId xmlns:p14="http://schemas.microsoft.com/office/powerpoint/2010/main" val="3434139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9390F1-CE1E-42EE-8C20-2AD23A768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61" y="723569"/>
            <a:ext cx="5986517" cy="531075"/>
          </a:xfrm>
        </p:spPr>
        <p:txBody>
          <a:bodyPr>
            <a:noAutofit/>
          </a:bodyPr>
          <a:lstStyle/>
          <a:p>
            <a:r>
              <a:rPr lang="es-ES" sz="5400" b="1" dirty="0">
                <a:solidFill>
                  <a:schemeClr val="bg1"/>
                </a:solidFill>
                <a:latin typeface="Mosk"/>
              </a:rPr>
              <a:t>Alianzas ideales</a:t>
            </a:r>
            <a:endParaRPr lang="es-CL" sz="5400" b="1" dirty="0">
              <a:solidFill>
                <a:schemeClr val="bg1"/>
              </a:solidFill>
              <a:latin typeface="Mosk"/>
            </a:endParaRP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83524F69-8581-4A13-9E74-72AA315A5992}"/>
              </a:ext>
            </a:extLst>
          </p:cNvPr>
          <p:cNvSpPr txBox="1">
            <a:spLocks/>
          </p:cNvSpPr>
          <p:nvPr/>
        </p:nvSpPr>
        <p:spPr>
          <a:xfrm>
            <a:off x="1054084" y="4664920"/>
            <a:ext cx="3829995" cy="531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800" b="1" i="1" dirty="0">
                <a:solidFill>
                  <a:schemeClr val="bg1"/>
                </a:solidFill>
                <a:latin typeface="Mosk"/>
              </a:rPr>
              <a:t>Equity Crowdfunding</a:t>
            </a:r>
            <a:endParaRPr lang="es-CL" sz="2800" b="1" i="1" dirty="0">
              <a:solidFill>
                <a:schemeClr val="bg1"/>
              </a:solidFill>
              <a:latin typeface="Mosk"/>
            </a:endParaRPr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F6893D2B-60BE-4795-BAE0-27A38119D3B4}"/>
              </a:ext>
            </a:extLst>
          </p:cNvPr>
          <p:cNvSpPr txBox="1">
            <a:spLocks/>
          </p:cNvSpPr>
          <p:nvPr/>
        </p:nvSpPr>
        <p:spPr>
          <a:xfrm>
            <a:off x="6697381" y="4664920"/>
            <a:ext cx="4251251" cy="5310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2800" b="1" i="1" dirty="0">
                <a:solidFill>
                  <a:schemeClr val="bg1"/>
                </a:solidFill>
                <a:latin typeface="Mosk"/>
              </a:rPr>
              <a:t>Administradora de fondos</a:t>
            </a:r>
            <a:endParaRPr lang="es-CL" sz="2800" b="1" i="1" dirty="0">
              <a:solidFill>
                <a:schemeClr val="bg1"/>
              </a:solidFill>
              <a:latin typeface="Mosk"/>
            </a:endParaRPr>
          </a:p>
        </p:txBody>
      </p:sp>
      <p:cxnSp>
        <p:nvCxnSpPr>
          <p:cNvPr id="5" name="Conector recto 4">
            <a:extLst>
              <a:ext uri="{FF2B5EF4-FFF2-40B4-BE49-F238E27FC236}">
                <a16:creationId xmlns:a16="http://schemas.microsoft.com/office/drawing/2014/main" id="{BFB88942-862E-44B6-AB67-76C836424362}"/>
              </a:ext>
            </a:extLst>
          </p:cNvPr>
          <p:cNvCxnSpPr/>
          <p:nvPr/>
        </p:nvCxnSpPr>
        <p:spPr>
          <a:xfrm>
            <a:off x="5897217" y="1908313"/>
            <a:ext cx="0" cy="4028661"/>
          </a:xfrm>
          <a:prstGeom prst="line">
            <a:avLst/>
          </a:prstGeom>
          <a:ln w="76200">
            <a:solidFill>
              <a:srgbClr val="FF59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agen 14">
            <a:extLst>
              <a:ext uri="{FF2B5EF4-FFF2-40B4-BE49-F238E27FC236}">
                <a16:creationId xmlns:a16="http://schemas.microsoft.com/office/drawing/2014/main" id="{18EA8E15-C377-4FD3-8BD8-E7E818FA14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119" y="2503769"/>
            <a:ext cx="3475900" cy="1361168"/>
          </a:xfrm>
          <a:prstGeom prst="rect">
            <a:avLst/>
          </a:prstGeom>
        </p:spPr>
      </p:pic>
      <p:pic>
        <p:nvPicPr>
          <p:cNvPr id="17" name="Imagen 16">
            <a:extLst>
              <a:ext uri="{FF2B5EF4-FFF2-40B4-BE49-F238E27FC236}">
                <a16:creationId xmlns:a16="http://schemas.microsoft.com/office/drawing/2014/main" id="{CC1A5FC0-EDBF-4A2D-A5DC-BFB14FDAD27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594" b="25980"/>
          <a:stretch/>
        </p:blipFill>
        <p:spPr>
          <a:xfrm>
            <a:off x="6777133" y="2832194"/>
            <a:ext cx="4091748" cy="994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184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9390F1-CE1E-42EE-8C20-2AD23A768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762" y="723569"/>
            <a:ext cx="3180908" cy="531075"/>
          </a:xfrm>
        </p:spPr>
        <p:txBody>
          <a:bodyPr>
            <a:no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sk"/>
              </a:rPr>
              <a:t>Equipo</a:t>
            </a:r>
            <a:endParaRPr lang="es-CL" sz="5400" b="1" dirty="0">
              <a:solidFill>
                <a:schemeClr val="tx1">
                  <a:lumMod val="75000"/>
                  <a:lumOff val="25000"/>
                </a:schemeClr>
              </a:solidFill>
              <a:latin typeface="Mosk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873B2B6F-77C1-4F8F-88A2-2E9DF94AF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7737" y="1577008"/>
            <a:ext cx="3648635" cy="5029200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90EC07C9-1CBB-4864-B89D-CE4B84D272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76" y="1577007"/>
            <a:ext cx="3648636" cy="5029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555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136</Words>
  <Application>Microsoft Office PowerPoint</Application>
  <PresentationFormat>Panorámica</PresentationFormat>
  <Paragraphs>44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Mosk</vt:lpstr>
      <vt:lpstr>Wingdings</vt:lpstr>
      <vt:lpstr>Tema de Office</vt:lpstr>
      <vt:lpstr>Bolsa de valores para el Venture Capital</vt:lpstr>
      <vt:lpstr>Problema</vt:lpstr>
      <vt:lpstr>Mercado</vt:lpstr>
      <vt:lpstr>Solución</vt:lpstr>
      <vt:lpstr>Modelo de negocios</vt:lpstr>
      <vt:lpstr>Alianzas ideales</vt:lpstr>
      <vt:lpstr>Equipo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Matias</dc:creator>
  <cp:lastModifiedBy>Matias</cp:lastModifiedBy>
  <cp:revision>35</cp:revision>
  <dcterms:created xsi:type="dcterms:W3CDTF">2019-10-21T00:50:16Z</dcterms:created>
  <dcterms:modified xsi:type="dcterms:W3CDTF">2019-10-22T01:01:30Z</dcterms:modified>
</cp:coreProperties>
</file>